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68" r:id="rId4"/>
    <p:sldId id="259" r:id="rId5"/>
    <p:sldId id="260" r:id="rId6"/>
    <p:sldId id="267" r:id="rId7"/>
    <p:sldId id="266" r:id="rId8"/>
    <p:sldId id="262" r:id="rId9"/>
    <p:sldId id="263" r:id="rId10"/>
    <p:sldId id="264" r:id="rId11"/>
    <p:sldId id="261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25A97C-C697-F94F-BEE7-6CBF0F1A5C11}" v="175" dt="2022-02-19T09:49:59.2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09"/>
    <p:restoredTop sz="94719"/>
  </p:normalViewPr>
  <p:slideViewPr>
    <p:cSldViewPr snapToGrid="0">
      <p:cViewPr varScale="1">
        <p:scale>
          <a:sx n="144" d="100"/>
          <a:sy n="144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jpeg>
</file>

<file path=ppt/media/image2.png>
</file>

<file path=ppt/media/image20.png>
</file>

<file path=ppt/media/image21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7BA680-D41F-2C4F-93D5-F37CCE88A991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1AACE2-C1A2-6743-BF83-E2575FAFE2A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8928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1AACE2-C1A2-6743-BF83-E2575FAFE2A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269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6CF4A6-A615-874E-A874-09D2A61294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64C27CB-9A22-104A-870F-82AA72B7B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C207F2-6322-544E-A329-E8F00B161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FF70AB-0619-4E40-9286-5F822EB6E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FE4401-05F7-1B44-8610-B477763E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5112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A61CB4-FC4E-CD4F-BFAA-199E81EC7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D86FE5B-9A44-BF45-A846-98B1AA832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DDDB6B-78B3-F841-9338-39715488B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7F495F-E91A-D04C-AD45-89EE7A179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E72988-D8BA-AC41-A17C-86617DF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183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D270E68-9ECB-9B42-977E-C138B19B9F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C436868-906B-6044-88EF-D4B5ED15B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64813D-18F4-9C4A-A0C5-840BE9C4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E7244C-D1E4-2F4B-A4E7-943F7F129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007022-3C9B-B047-B4A2-2A3DA5CE3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0637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4C8C8A-386D-1443-8F16-644357A71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89537D-0E7A-2345-A383-70E382CEC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06C1B8-E0F2-C145-B6F6-933F5F11D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FEDF92-EF67-AB45-AB6A-9FC29E8C8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F625CC-D7AE-3844-9266-39FF2DFD2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9445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6576CD-6D98-7941-BF3B-A51CF0A1E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928913-5E6D-8642-9F5F-738D5CD95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1230DD-74EA-5443-BF31-134679B73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77E0B3-0DA8-654F-AC66-1C3363F04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E0B950-9B30-D64A-9C3C-655E51177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9630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00DB38-64E5-0240-AFE6-35F01FB0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AD3540-99DE-014E-946B-0703582F24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1D886F-4DA7-AB40-A3D1-C53128DEB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EB10F54-C1E3-6A4B-8A7F-C2FE3B6A5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B483721-7937-B245-A575-FEC6C964D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316A0FE-143C-F24E-9C48-0936D252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620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3998F3-94AF-C643-8E15-89168F4A3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04243A3-8B48-B549-B402-86552568C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1F6A047-2F50-0B4E-9B4B-1354153FC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1D406EA-D9E1-8D4C-8EA9-31AA0B621B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4E0BCE2-5B3E-0143-93DB-9116AA58E2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86DA385-70B2-1E45-A8EA-3FB8029C2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C90226F-758D-F248-B830-8BACF9D41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7EF3753-8ABD-364E-BEB7-ABBCA7AD1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912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D629D4-B1D9-A64A-85DC-352090C99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CEE0183-3602-D44C-812F-4DDAFC7A6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9A75030-D38B-E94A-8EC8-DBF93A93B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522AD1A-EDCC-B34E-967B-456AB5C92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6998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30F15DD-4B0A-0E4D-ACD3-1586DD1A9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F1695C8-F845-0042-993C-B59C75EC8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23EB97E-12AF-0E4F-ABF3-B09E0EA72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5607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1C3130-C03A-6D4C-9A59-A0095B183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D3953F-C8EA-6841-934C-CB5EF2D85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B11651-D0CC-2147-8749-C7B2C9CE7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B20984A-9E50-0F4D-B9E0-5D8D091EA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FF777D9-A810-5446-961F-CA1C5FA9F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ABF6C9-0850-3C43-A1C6-A174E1D90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3232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2ED1D0-E375-7F4D-AF16-DF50EA5B1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4C40F10-CD8C-FE4D-BF26-B918479D60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33E7E0F-54AD-A24E-8F79-233F7D78A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300024D-AEA7-DB4F-9C5E-C0660E0C2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35364CD-8A1E-7C4F-9E76-BD30ACADF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DF8DEEB-0789-5A47-990D-1AD17DEB2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9862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AD1C196-9F66-CB47-A604-3FDBD9B50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2B27A4B-D45A-7F42-81BE-D840D643B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331C48-2D4D-B746-84DE-BCC510CC58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01842-0B92-FE45-9FB6-8A5CB16B5E24}" type="datetimeFigureOut">
              <a:rPr lang="de-DE" smtClean="0"/>
              <a:t>22.02.22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F3FF83-644C-D740-8B28-006B70E16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89FDFC-72C2-534F-A626-8A669F21D4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51D21-667F-224B-83CE-D615C454708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7409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TaleTime/TaleTime_2/wiki/Bootcamp-TaleTime-2.0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TaleTime/TaleTime_2/wiki/Code-Conventions-&amp;-Guideline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showcase" TargetMode="External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91F49DF4-496E-F741-A969-6E67AA74E42F}"/>
              </a:ext>
            </a:extLst>
          </p:cNvPr>
          <p:cNvSpPr/>
          <p:nvPr/>
        </p:nvSpPr>
        <p:spPr>
          <a:xfrm>
            <a:off x="0" y="3172332"/>
            <a:ext cx="12192000" cy="36856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Helvetica" pitchFamily="2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10BB4F-BE07-1D40-BED6-07ACFF35A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2243" y="1891446"/>
            <a:ext cx="9144000" cy="1280886"/>
          </a:xfrm>
        </p:spPr>
        <p:txBody>
          <a:bodyPr>
            <a:normAutofit fontScale="90000"/>
          </a:bodyPr>
          <a:lstStyle/>
          <a:p>
            <a:pPr algn="l"/>
            <a:r>
              <a:rPr lang="de-DE" sz="8800" b="1" spc="300" err="1">
                <a:solidFill>
                  <a:schemeClr val="accent1"/>
                </a:solidFill>
                <a:latin typeface="Helvetica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Tale</a:t>
            </a:r>
            <a:r>
              <a:rPr lang="de-DE" sz="8800" b="1" spc="3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Time</a:t>
            </a:r>
            <a:endParaRPr lang="de-DE" sz="8800" b="1" spc="300">
              <a:solidFill>
                <a:schemeClr val="tx1">
                  <a:lumMod val="75000"/>
                  <a:lumOff val="25000"/>
                </a:schemeClr>
              </a:solidFill>
              <a:latin typeface="Helvetica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EF536E9-BA84-2348-97FE-A3C446ED2113}"/>
              </a:ext>
            </a:extLst>
          </p:cNvPr>
          <p:cNvSpPr txBox="1"/>
          <p:nvPr/>
        </p:nvSpPr>
        <p:spPr>
          <a:xfrm>
            <a:off x="1268112" y="3316337"/>
            <a:ext cx="5391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>
                <a:solidFill>
                  <a:schemeClr val="bg1"/>
                </a:solidFill>
                <a:latin typeface="Helvetica" pitchFamily="2" charset="0"/>
              </a:rPr>
              <a:t>Agil, Modern &amp; berufsnah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2464D355-7E40-5749-829C-2DB2CC946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5792" y="1009774"/>
            <a:ext cx="2873536" cy="43251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9E940924-2389-1645-BA42-A679C3DA2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26" y="144006"/>
            <a:ext cx="1739525" cy="346546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F8360882-FD0D-8543-86D7-2DC2E8189C4A}"/>
              </a:ext>
            </a:extLst>
          </p:cNvPr>
          <p:cNvSpPr txBox="1"/>
          <p:nvPr/>
        </p:nvSpPr>
        <p:spPr>
          <a:xfrm>
            <a:off x="1106914" y="6182783"/>
            <a:ext cx="2852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solidFill>
                  <a:schemeClr val="bg1"/>
                </a:solidFill>
                <a:latin typeface="Helvetica" pitchFamily="2" charset="0"/>
              </a:rPr>
              <a:t>Prof. Dr.-Ing. André Miede</a:t>
            </a:r>
          </a:p>
        </p:txBody>
      </p:sp>
    </p:spTree>
    <p:extLst>
      <p:ext uri="{BB962C8B-B14F-4D97-AF65-F5344CB8AC3E}">
        <p14:creationId xmlns:p14="http://schemas.microsoft.com/office/powerpoint/2010/main" val="3370234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7E1CD1-F9D5-AB43-8469-2BB6F4DFC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3924" y="365125"/>
            <a:ext cx="10515600" cy="1325563"/>
          </a:xfrm>
        </p:spPr>
        <p:txBody>
          <a:bodyPr/>
          <a:lstStyle/>
          <a:p>
            <a:r>
              <a:rPr lang="de-DE" sz="4800" b="1">
                <a:solidFill>
                  <a:schemeClr val="accent1"/>
                </a:solidFill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Flutter</a:t>
            </a:r>
            <a:endParaRPr lang="de-DE" sz="4800" b="1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A5274E1-0C2F-324A-A8A1-81941DFF2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87906"/>
            <a:ext cx="1080000" cy="108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5C5EB9-1841-4B04-AD8C-F8042881A68F}"/>
              </a:ext>
            </a:extLst>
          </p:cNvPr>
          <p:cNvSpPr txBox="1"/>
          <p:nvPr/>
        </p:nvSpPr>
        <p:spPr>
          <a:xfrm>
            <a:off x="1331686" y="2111827"/>
            <a:ext cx="3341913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chemeClr val="accent1"/>
                </a:solidFill>
              </a:rPr>
              <a:t>Hot Reload</a:t>
            </a:r>
            <a:endParaRPr lang="en-US" sz="2400" b="1">
              <a:solidFill>
                <a:schemeClr val="accent1"/>
              </a:solidFill>
              <a:cs typeface="Calibri"/>
            </a:endParaRPr>
          </a:p>
          <a:p>
            <a:r>
              <a:rPr lang="en-US" err="1">
                <a:cs typeface="Calibri"/>
              </a:rPr>
              <a:t>Änderungen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werden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sofort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sichtbar</a:t>
            </a:r>
            <a:r>
              <a:rPr lang="en-US">
                <a:cs typeface="Calibri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A6BD51-1E21-4C69-BEC0-1870AECBB5D7}"/>
              </a:ext>
            </a:extLst>
          </p:cNvPr>
          <p:cNvSpPr txBox="1"/>
          <p:nvPr/>
        </p:nvSpPr>
        <p:spPr>
          <a:xfrm>
            <a:off x="8017327" y="2111826"/>
            <a:ext cx="3341913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chemeClr val="accent1"/>
                </a:solidFill>
              </a:rPr>
              <a:t>IDE Support</a:t>
            </a:r>
            <a:endParaRPr lang="en-US">
              <a:solidFill>
                <a:schemeClr val="accent1"/>
              </a:solidFill>
              <a:cs typeface="Calibri"/>
            </a:endParaRPr>
          </a:p>
          <a:p>
            <a:r>
              <a:rPr lang="en-US" err="1">
                <a:cs typeface="Calibri"/>
              </a:rPr>
              <a:t>DevTools</a:t>
            </a:r>
            <a:r>
              <a:rPr lang="en-US">
                <a:cs typeface="Calibri"/>
              </a:rPr>
              <a:t> für Visual Studio Code und die </a:t>
            </a:r>
            <a:r>
              <a:rPr lang="en-US" err="1">
                <a:cs typeface="Calibri"/>
              </a:rPr>
              <a:t>InteliJ</a:t>
            </a:r>
            <a:r>
              <a:rPr lang="en-US">
                <a:cs typeface="Calibri"/>
              </a:rPr>
              <a:t> Platform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731DC-2046-4250-B944-9F369A27EB6C}"/>
              </a:ext>
            </a:extLst>
          </p:cNvPr>
          <p:cNvSpPr txBox="1"/>
          <p:nvPr/>
        </p:nvSpPr>
        <p:spPr>
          <a:xfrm>
            <a:off x="1295400" y="4361541"/>
            <a:ext cx="3341913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err="1">
                <a:solidFill>
                  <a:schemeClr val="accent1"/>
                </a:solidFill>
                <a:cs typeface="Calibri"/>
              </a:rPr>
              <a:t>Interaktive</a:t>
            </a:r>
            <a:r>
              <a:rPr lang="en-US" sz="2400" b="1">
                <a:solidFill>
                  <a:schemeClr val="accent1"/>
                </a:solidFill>
                <a:cs typeface="Calibri"/>
              </a:rPr>
              <a:t> Doku</a:t>
            </a:r>
          </a:p>
          <a:p>
            <a:r>
              <a:rPr lang="en-US" err="1">
                <a:cs typeface="Calibri"/>
              </a:rPr>
              <a:t>Dokumentation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als</a:t>
            </a:r>
            <a:r>
              <a:rPr lang="en-US">
                <a:cs typeface="Calibri"/>
              </a:rPr>
              <a:t> Text und Video. Mit </a:t>
            </a:r>
            <a:r>
              <a:rPr lang="en-US" err="1">
                <a:cs typeface="Calibri"/>
              </a:rPr>
              <a:t>interaktiven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Beispielen</a:t>
            </a:r>
            <a:r>
              <a:rPr lang="en-US">
                <a:cs typeface="Calibri"/>
              </a:rPr>
              <a:t> und Guides.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956AB5-240C-458C-BB3E-C2247A6B674C}"/>
              </a:ext>
            </a:extLst>
          </p:cNvPr>
          <p:cNvSpPr txBox="1"/>
          <p:nvPr/>
        </p:nvSpPr>
        <p:spPr>
          <a:xfrm>
            <a:off x="7926614" y="4361541"/>
            <a:ext cx="3341913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err="1">
                <a:solidFill>
                  <a:schemeClr val="accent1"/>
                </a:solidFill>
              </a:rPr>
              <a:t>Direkt</a:t>
            </a:r>
            <a:r>
              <a:rPr lang="en-US" sz="2400" b="1">
                <a:solidFill>
                  <a:schemeClr val="accent1"/>
                </a:solidFill>
              </a:rPr>
              <a:t> </a:t>
            </a:r>
            <a:r>
              <a:rPr lang="en-US" sz="2400" b="1" err="1">
                <a:solidFill>
                  <a:schemeClr val="accent1"/>
                </a:solidFill>
              </a:rPr>
              <a:t>startklar</a:t>
            </a:r>
            <a:endParaRPr lang="en-US" sz="2400" b="1">
              <a:solidFill>
                <a:schemeClr val="accent1"/>
              </a:solidFill>
              <a:cs typeface="Calibri"/>
            </a:endParaRPr>
          </a:p>
          <a:p>
            <a:r>
              <a:rPr lang="en-US">
                <a:cs typeface="Calibri"/>
              </a:rPr>
              <a:t>Flutter </a:t>
            </a:r>
            <a:r>
              <a:rPr lang="en-US" err="1">
                <a:cs typeface="Calibri"/>
              </a:rPr>
              <a:t>kommt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bereits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mit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fertigen</a:t>
            </a:r>
            <a:r>
              <a:rPr lang="en-US">
                <a:cs typeface="Calibri"/>
              </a:rPr>
              <a:t> UI-</a:t>
            </a:r>
            <a:r>
              <a:rPr lang="en-US" err="1">
                <a:cs typeface="Calibri"/>
              </a:rPr>
              <a:t>Bausteinen</a:t>
            </a:r>
            <a:r>
              <a:rPr lang="en-US">
                <a:cs typeface="Calibri"/>
              </a:rPr>
              <a:t> für Forms, Buttons, Animation und </a:t>
            </a:r>
            <a:r>
              <a:rPr lang="en-US" err="1">
                <a:cs typeface="Calibri"/>
              </a:rPr>
              <a:t>vielem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mehr</a:t>
            </a:r>
            <a:r>
              <a:rPr lang="en-US">
                <a:cs typeface="Calibri"/>
              </a:rPr>
              <a:t>.</a:t>
            </a:r>
            <a:endParaRPr lang="en-US" sz="2400" err="1">
              <a:cs typeface="Calibri"/>
            </a:endParaRPr>
          </a:p>
          <a:p>
            <a:endParaRPr lang="en-US" sz="2400" b="1">
              <a:cs typeface="Calibri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1A805E1-CA33-4E2D-BDAB-1F3351FBA223}"/>
              </a:ext>
            </a:extLst>
          </p:cNvPr>
          <p:cNvSpPr/>
          <p:nvPr/>
        </p:nvSpPr>
        <p:spPr>
          <a:xfrm>
            <a:off x="5257800" y="2772229"/>
            <a:ext cx="1877785" cy="1877785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2">
            <a:extLst>
              <a:ext uri="{FF2B5EF4-FFF2-40B4-BE49-F238E27FC236}">
                <a16:creationId xmlns:a16="http://schemas.microsoft.com/office/drawing/2014/main" id="{7BD51B99-C633-4926-8F87-8FE179350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13614" y="3068989"/>
            <a:ext cx="1037771" cy="128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52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B26F3385-FBB0-0547-8124-139EEBADE3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80" t="19435" r="36473"/>
          <a:stretch/>
        </p:blipFill>
        <p:spPr>
          <a:xfrm>
            <a:off x="0" y="0"/>
            <a:ext cx="5346914" cy="5525146"/>
          </a:xfrm>
          <a:custGeom>
            <a:avLst/>
            <a:gdLst>
              <a:gd name="connsiteX0" fmla="*/ 0 w 5346914"/>
              <a:gd name="connsiteY0" fmla="*/ 0 h 5525146"/>
              <a:gd name="connsiteX1" fmla="*/ 4662266 w 5346914"/>
              <a:gd name="connsiteY1" fmla="*/ 0 h 5525146"/>
              <a:gd name="connsiteX2" fmla="*/ 4789618 w 5346914"/>
              <a:gd name="connsiteY2" fmla="*/ 178960 h 5525146"/>
              <a:gd name="connsiteX3" fmla="*/ 5346914 w 5346914"/>
              <a:gd name="connsiteY3" fmla="*/ 2096146 h 5525146"/>
              <a:gd name="connsiteX4" fmla="*/ 2083752 w 5346914"/>
              <a:gd name="connsiteY4" fmla="*/ 5525146 h 5525146"/>
              <a:gd name="connsiteX5" fmla="*/ 8078 w 5346914"/>
              <a:gd name="connsiteY5" fmla="*/ 4742129 h 5525146"/>
              <a:gd name="connsiteX6" fmla="*/ 0 w 5346914"/>
              <a:gd name="connsiteY6" fmla="*/ 4734415 h 5525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46914" h="5525146">
                <a:moveTo>
                  <a:pt x="0" y="0"/>
                </a:moveTo>
                <a:lnTo>
                  <a:pt x="4662266" y="0"/>
                </a:lnTo>
                <a:lnTo>
                  <a:pt x="4789618" y="178960"/>
                </a:lnTo>
                <a:cubicBezTo>
                  <a:pt x="5141466" y="726232"/>
                  <a:pt x="5346914" y="1385977"/>
                  <a:pt x="5346914" y="2096146"/>
                </a:cubicBezTo>
                <a:cubicBezTo>
                  <a:pt x="5346914" y="3989930"/>
                  <a:pt x="3885947" y="5525146"/>
                  <a:pt x="2083752" y="5525146"/>
                </a:cubicBezTo>
                <a:cubicBezTo>
                  <a:pt x="1295292" y="5525146"/>
                  <a:pt x="572145" y="5231296"/>
                  <a:pt x="8078" y="4742129"/>
                </a:cubicBezTo>
                <a:lnTo>
                  <a:pt x="0" y="4734415"/>
                </a:lnTo>
                <a:close/>
              </a:path>
            </a:pathLst>
          </a:cu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DDD21F7-76FF-D94F-8608-24F339039F1F}"/>
              </a:ext>
            </a:extLst>
          </p:cNvPr>
          <p:cNvSpPr txBox="1"/>
          <p:nvPr/>
        </p:nvSpPr>
        <p:spPr>
          <a:xfrm>
            <a:off x="5888415" y="1906292"/>
            <a:ext cx="434465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Macht </a:t>
            </a:r>
            <a:r>
              <a:rPr lang="de-DE" sz="280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Weeklys</a:t>
            </a:r>
            <a:r>
              <a:rPr lang="de-DE" sz="28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!</a:t>
            </a:r>
          </a:p>
          <a:p>
            <a:r>
              <a:rPr lang="de-DE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Kommt zusammen und </a:t>
            </a:r>
          </a:p>
          <a:p>
            <a:r>
              <a:rPr lang="de-DE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sprecht über den Projektstand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A0CC935-8D85-4F4D-9D89-F4770F1B4B02}"/>
              </a:ext>
            </a:extLst>
          </p:cNvPr>
          <p:cNvSpPr txBox="1"/>
          <p:nvPr/>
        </p:nvSpPr>
        <p:spPr>
          <a:xfrm>
            <a:off x="9571063" y="319801"/>
            <a:ext cx="24102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200" b="1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teamWork</a:t>
            </a:r>
            <a:endParaRPr lang="de-DE" sz="3200" b="1">
              <a:solidFill>
                <a:schemeClr val="tx1">
                  <a:lumMod val="75000"/>
                  <a:lumOff val="2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A4DFA972-F0AC-AD49-9598-90B188AD7F65}"/>
              </a:ext>
            </a:extLst>
          </p:cNvPr>
          <p:cNvSpPr txBox="1"/>
          <p:nvPr/>
        </p:nvSpPr>
        <p:spPr>
          <a:xfrm>
            <a:off x="5888415" y="989936"/>
            <a:ext cx="28953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Meetings</a:t>
            </a:r>
            <a:endParaRPr lang="de-DE" sz="3600" b="1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BF30E38F-B93C-6E4B-BE8D-9A941EBC0951}"/>
              </a:ext>
            </a:extLst>
          </p:cNvPr>
          <p:cNvGrpSpPr/>
          <p:nvPr/>
        </p:nvGrpSpPr>
        <p:grpSpPr>
          <a:xfrm>
            <a:off x="11109258" y="3646040"/>
            <a:ext cx="872080" cy="872080"/>
            <a:chOff x="5495183" y="2116536"/>
            <a:chExt cx="6077919" cy="6077919"/>
          </a:xfrm>
        </p:grpSpPr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1FDC76C-2466-DC4B-8A0C-F141BBE498AB}"/>
                </a:ext>
              </a:extLst>
            </p:cNvPr>
            <p:cNvSpPr/>
            <p:nvPr/>
          </p:nvSpPr>
          <p:spPr>
            <a:xfrm>
              <a:off x="7532176" y="4169892"/>
              <a:ext cx="697424" cy="6810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57E2EA74-5AA4-AF41-8A4E-A24E6B111BC5}"/>
                </a:ext>
              </a:extLst>
            </p:cNvPr>
            <p:cNvSpPr/>
            <p:nvPr/>
          </p:nvSpPr>
          <p:spPr>
            <a:xfrm>
              <a:off x="8800879" y="4169892"/>
              <a:ext cx="697424" cy="6810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5E7811BA-08BD-A046-BEF0-C79AFC06441A}"/>
                </a:ext>
              </a:extLst>
            </p:cNvPr>
            <p:cNvSpPr/>
            <p:nvPr/>
          </p:nvSpPr>
          <p:spPr>
            <a:xfrm>
              <a:off x="6941082" y="4830299"/>
              <a:ext cx="591094" cy="6810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F0F98D5E-E1E0-DB44-B879-B7583A4B9471}"/>
                </a:ext>
              </a:extLst>
            </p:cNvPr>
            <p:cNvSpPr/>
            <p:nvPr/>
          </p:nvSpPr>
          <p:spPr>
            <a:xfrm>
              <a:off x="8238595" y="4828571"/>
              <a:ext cx="591094" cy="6810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2F958F47-D74C-5B4A-AF7B-CD7C10BE4519}"/>
                </a:ext>
              </a:extLst>
            </p:cNvPr>
            <p:cNvSpPr/>
            <p:nvPr/>
          </p:nvSpPr>
          <p:spPr>
            <a:xfrm>
              <a:off x="9474680" y="4828570"/>
              <a:ext cx="591094" cy="6810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6A3FB79E-B78D-F24D-BC46-DF7CCE6B64BC}"/>
                </a:ext>
              </a:extLst>
            </p:cNvPr>
            <p:cNvSpPr/>
            <p:nvPr/>
          </p:nvSpPr>
          <p:spPr>
            <a:xfrm>
              <a:off x="7614883" y="5463153"/>
              <a:ext cx="591094" cy="6810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C0071829-B632-894E-8FDD-C8FC14E03C22}"/>
                </a:ext>
              </a:extLst>
            </p:cNvPr>
            <p:cNvSpPr/>
            <p:nvPr/>
          </p:nvSpPr>
          <p:spPr>
            <a:xfrm>
              <a:off x="8876183" y="5450541"/>
              <a:ext cx="591094" cy="6810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13539526-F642-9449-922D-59FCA02B1193}"/>
                </a:ext>
              </a:extLst>
            </p:cNvPr>
            <p:cNvSpPr/>
            <p:nvPr/>
          </p:nvSpPr>
          <p:spPr>
            <a:xfrm>
              <a:off x="6941082" y="6081481"/>
              <a:ext cx="591094" cy="6810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AB7FA0E6-55DE-A544-9BB1-BEFED1C12A96}"/>
                </a:ext>
              </a:extLst>
            </p:cNvPr>
            <p:cNvSpPr/>
            <p:nvPr/>
          </p:nvSpPr>
          <p:spPr>
            <a:xfrm>
              <a:off x="8252471" y="6081484"/>
              <a:ext cx="591095" cy="6810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8" name="Grafik 17" descr="Monatskalender Silhouette">
              <a:extLst>
                <a:ext uri="{FF2B5EF4-FFF2-40B4-BE49-F238E27FC236}">
                  <a16:creationId xmlns:a16="http://schemas.microsoft.com/office/drawing/2014/main" id="{2CEEBF11-DE12-7F4B-9F18-2EA968EA5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495183" y="2116536"/>
              <a:ext cx="6077919" cy="6077919"/>
            </a:xfrm>
            <a:prstGeom prst="rect">
              <a:avLst/>
            </a:prstGeom>
          </p:spPr>
        </p:pic>
      </p:grpSp>
      <p:sp>
        <p:nvSpPr>
          <p:cNvPr id="29" name="Textfeld 28">
            <a:extLst>
              <a:ext uri="{FF2B5EF4-FFF2-40B4-BE49-F238E27FC236}">
                <a16:creationId xmlns:a16="http://schemas.microsoft.com/office/drawing/2014/main" id="{A5D82B41-A966-8E45-B07D-D9F2356493FB}"/>
              </a:ext>
            </a:extLst>
          </p:cNvPr>
          <p:cNvSpPr txBox="1"/>
          <p:nvPr/>
        </p:nvSpPr>
        <p:spPr>
          <a:xfrm>
            <a:off x="5859916" y="3820470"/>
            <a:ext cx="50785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Updatet Euren </a:t>
            </a:r>
            <a:r>
              <a:rPr lang="de-DE" sz="280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Product-Owner</a:t>
            </a:r>
            <a:endParaRPr lang="de-DE" sz="28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6A25CCF5-F322-414A-927E-9B8BBEDCCB98}"/>
              </a:ext>
            </a:extLst>
          </p:cNvPr>
          <p:cNvSpPr txBox="1"/>
          <p:nvPr/>
        </p:nvSpPr>
        <p:spPr>
          <a:xfrm>
            <a:off x="5882551" y="4317420"/>
            <a:ext cx="5055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Zeigt ihm alle zwei Wochen euren Projektfortschritt.</a:t>
            </a:r>
          </a:p>
          <a:p>
            <a:r>
              <a:rPr lang="de-DE"/>
              <a:t>Sprecht offen über Probleme!</a:t>
            </a:r>
          </a:p>
        </p:txBody>
      </p:sp>
    </p:spTree>
    <p:extLst>
      <p:ext uri="{BB962C8B-B14F-4D97-AF65-F5344CB8AC3E}">
        <p14:creationId xmlns:p14="http://schemas.microsoft.com/office/powerpoint/2010/main" val="1742378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07A184-CD58-994E-92C7-1140FD52D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Was ist </a:t>
            </a:r>
            <a:r>
              <a:rPr lang="de-DE" sz="4800" b="1" err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TaleTime</a:t>
            </a:r>
            <a:r>
              <a:rPr lang="de-DE" sz="48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?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361FE42-2DD9-494E-B3DF-9134D094314D}"/>
              </a:ext>
            </a:extLst>
          </p:cNvPr>
          <p:cNvSpPr txBox="1"/>
          <p:nvPr/>
        </p:nvSpPr>
        <p:spPr>
          <a:xfrm>
            <a:off x="838200" y="1532037"/>
            <a:ext cx="579628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Unsere Zielgruppe sind </a:t>
            </a:r>
            <a:r>
              <a:rPr lang="de-DE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Kinder</a:t>
            </a:r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endParaRPr lang="de-DE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de-DE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TaleTime</a:t>
            </a:r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bietet ihnen ein </a:t>
            </a:r>
            <a:r>
              <a:rPr lang="de-DE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neues</a:t>
            </a:r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Hörbucherlebnis mit Interaktionsmöglichkeiten.</a:t>
            </a:r>
          </a:p>
          <a:p>
            <a:endParaRPr lang="de-DE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Was unterscheidet </a:t>
            </a:r>
            <a:r>
              <a:rPr lang="de-DE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TaleTime</a:t>
            </a:r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von anderen Applikationen der Branche?</a:t>
            </a:r>
          </a:p>
          <a:p>
            <a:endParaRPr lang="de-DE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Geschichten werden nicht nur von Sprechern vorgelesen.</a:t>
            </a:r>
          </a:p>
          <a:p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Jeder hat die Möglichkeit, eine Geschichte einzusprechen.</a:t>
            </a:r>
          </a:p>
          <a:p>
            <a:endParaRPr lang="de-DE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Beispielweise kann die Oma an der Nordsee oder der Onkel in der Schweiz eine Geschichte einsprechen. </a:t>
            </a:r>
          </a:p>
          <a:p>
            <a:endParaRPr lang="de-DE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de-DE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18095F3-62D3-A940-A32D-3DE51C333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72" y="0"/>
            <a:ext cx="5481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14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F74DB4-986C-BD47-89E9-BA46FC40A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8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Folgende Features wollen wir umsetzen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DB590C-EAB3-6D40-A6B1-57715FEC8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/>
              <a:t>Login/Register (</a:t>
            </a:r>
            <a:r>
              <a:rPr lang="de-DE" err="1"/>
              <a:t>Firebase</a:t>
            </a:r>
            <a:r>
              <a:rPr lang="de-DE"/>
              <a:t>)</a:t>
            </a:r>
          </a:p>
          <a:p>
            <a:r>
              <a:rPr lang="de-DE"/>
              <a:t>Hauptmenü</a:t>
            </a:r>
          </a:p>
          <a:p>
            <a:r>
              <a:rPr lang="de-DE"/>
              <a:t>Marketplace (Kein Bezahlmodel)</a:t>
            </a:r>
          </a:p>
          <a:p>
            <a:r>
              <a:rPr lang="de-DE"/>
              <a:t>Eigene Bibliothek (Filtermöglichkeit -&gt; lokal geladene Bücher)</a:t>
            </a:r>
          </a:p>
          <a:p>
            <a:r>
              <a:rPr lang="de-DE"/>
              <a:t>Bücher sind klassifizierbar</a:t>
            </a:r>
          </a:p>
          <a:p>
            <a:r>
              <a:rPr lang="de-DE"/>
              <a:t>Feedbackmöglichkeit (Fehler senden, etc.)</a:t>
            </a:r>
          </a:p>
          <a:p>
            <a:r>
              <a:rPr lang="de-DE"/>
              <a:t>Rezensionsmöglichkeit (vgl. Amazon: Sternebewertung, Kommentare)</a:t>
            </a:r>
          </a:p>
          <a:p>
            <a:r>
              <a:rPr lang="de-DE" err="1"/>
              <a:t>Mehrbenutzeraccount</a:t>
            </a:r>
            <a:r>
              <a:rPr lang="de-DE"/>
              <a:t> (für mehrere Kinder + Zugriff für Eltern mit Einstellmöglichkeiten)</a:t>
            </a:r>
          </a:p>
          <a:p>
            <a:r>
              <a:rPr lang="de-DE"/>
              <a:t>Unterschiedliche Berechtigungsgruppe (Normaler User, Autor, Admin)</a:t>
            </a:r>
          </a:p>
        </p:txBody>
      </p:sp>
    </p:spTree>
    <p:extLst>
      <p:ext uri="{BB962C8B-B14F-4D97-AF65-F5344CB8AC3E}">
        <p14:creationId xmlns:p14="http://schemas.microsoft.com/office/powerpoint/2010/main" val="1063926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156206E3-CED0-C644-934B-6AD9C3B75D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 l="1716" t="19428" r="5124"/>
          <a:stretch/>
        </p:blipFill>
        <p:spPr>
          <a:xfrm>
            <a:off x="0" y="0"/>
            <a:ext cx="12192000" cy="694944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50E459F-C681-8C45-9CC2-AD4EEAE63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3748"/>
            <a:ext cx="10515600" cy="1325563"/>
          </a:xfrm>
          <a:prstGeom prst="roundRect">
            <a:avLst/>
          </a:prstGeom>
          <a:solidFill>
            <a:schemeClr val="accent1"/>
          </a:solidFill>
        </p:spPr>
        <p:txBody>
          <a:bodyPr/>
          <a:lstStyle/>
          <a:p>
            <a:pPr algn="ctr"/>
            <a:r>
              <a:rPr lang="de-DE" b="1">
                <a:solidFill>
                  <a:schemeClr val="bg1"/>
                </a:solidFill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Was lernst Du während des Projekts? </a:t>
            </a:r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DE1EA00-8C7E-CA4E-80D0-787F89FF0B07}"/>
              </a:ext>
            </a:extLst>
          </p:cNvPr>
          <p:cNvSpPr txBox="1"/>
          <p:nvPr/>
        </p:nvSpPr>
        <p:spPr>
          <a:xfrm>
            <a:off x="0" y="6193552"/>
            <a:ext cx="1219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de-DE"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Nach diesem Projekt punktest Du mit Erfahrung bei Deiner nächsten Stelle! Garantiert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894296A-25E2-0748-8EAF-8CE4F16D9597}"/>
              </a:ext>
            </a:extLst>
          </p:cNvPr>
          <p:cNvSpPr txBox="1"/>
          <p:nvPr/>
        </p:nvSpPr>
        <p:spPr>
          <a:xfrm rot="21258169">
            <a:off x="937260" y="2899478"/>
            <a:ext cx="23571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60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prozesse</a:t>
            </a:r>
            <a:endParaRPr lang="de-DE" sz="360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D10CC80-54FA-2F48-8429-61C63516EA5F}"/>
              </a:ext>
            </a:extLst>
          </p:cNvPr>
          <p:cNvSpPr txBox="1"/>
          <p:nvPr/>
        </p:nvSpPr>
        <p:spPr>
          <a:xfrm rot="292871">
            <a:off x="5047757" y="2807412"/>
            <a:ext cx="71296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60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moderneProgrammiersprachen</a:t>
            </a:r>
            <a:endParaRPr lang="de-DE" sz="360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68F8958-1EEF-9840-AE0D-DB671BA76C34}"/>
              </a:ext>
            </a:extLst>
          </p:cNvPr>
          <p:cNvSpPr txBox="1"/>
          <p:nvPr/>
        </p:nvSpPr>
        <p:spPr>
          <a:xfrm rot="21421557">
            <a:off x="2200617" y="3696848"/>
            <a:ext cx="50479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60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vorgehensmodelle</a:t>
            </a:r>
            <a:endParaRPr lang="de-DE" sz="360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94CC9BE-3A7F-6046-9B37-5978C35D6EFA}"/>
              </a:ext>
            </a:extLst>
          </p:cNvPr>
          <p:cNvSpPr txBox="1"/>
          <p:nvPr/>
        </p:nvSpPr>
        <p:spPr>
          <a:xfrm rot="745664">
            <a:off x="8655754" y="4266076"/>
            <a:ext cx="23571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60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agilität</a:t>
            </a:r>
            <a:endParaRPr lang="de-DE" sz="360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1993785-5EF4-A143-B3F7-6AC0B56777F1}"/>
              </a:ext>
            </a:extLst>
          </p:cNvPr>
          <p:cNvSpPr txBox="1"/>
          <p:nvPr/>
        </p:nvSpPr>
        <p:spPr>
          <a:xfrm rot="21161941">
            <a:off x="5441912" y="4620852"/>
            <a:ext cx="23571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60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github</a:t>
            </a:r>
            <a:endParaRPr lang="de-DE" sz="360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491A7F9-63A4-F847-8260-483EC0A63A01}"/>
              </a:ext>
            </a:extLst>
          </p:cNvPr>
          <p:cNvSpPr txBox="1"/>
          <p:nvPr/>
        </p:nvSpPr>
        <p:spPr>
          <a:xfrm rot="21006026">
            <a:off x="2161000" y="4759483"/>
            <a:ext cx="28677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60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teamkultur</a:t>
            </a:r>
            <a:endParaRPr lang="de-DE" sz="360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6048D332-D147-4540-A177-143C7C7824A4}"/>
              </a:ext>
            </a:extLst>
          </p:cNvPr>
          <p:cNvSpPr txBox="1"/>
          <p:nvPr/>
        </p:nvSpPr>
        <p:spPr>
          <a:xfrm rot="170125">
            <a:off x="6511805" y="3502163"/>
            <a:ext cx="56676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60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projektverantwortung</a:t>
            </a:r>
            <a:endParaRPr lang="de-DE" sz="3600"/>
          </a:p>
        </p:txBody>
      </p:sp>
    </p:spTree>
    <p:extLst>
      <p:ext uri="{BB962C8B-B14F-4D97-AF65-F5344CB8AC3E}">
        <p14:creationId xmlns:p14="http://schemas.microsoft.com/office/powerpoint/2010/main" val="2137170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B5E687-F511-DE48-9E85-045983544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b="1" err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Bootcamp</a:t>
            </a:r>
            <a:endParaRPr lang="de-DE" sz="4800" b="1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D14AE88-8132-4F42-AD6B-8E69D038A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348" y="2789741"/>
            <a:ext cx="1080000" cy="1080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04EE2FD-3066-7248-94D2-DCC1E4E31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613" y="2831585"/>
            <a:ext cx="1080000" cy="108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2A595DD-A210-2C4D-99C6-F03E9E3D0182}"/>
              </a:ext>
            </a:extLst>
          </p:cNvPr>
          <p:cNvSpPr txBox="1"/>
          <p:nvPr/>
        </p:nvSpPr>
        <p:spPr>
          <a:xfrm>
            <a:off x="889414" y="1506022"/>
            <a:ext cx="10582962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de-DE" sz="240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Innerhalb zwei Wochen sind alle Team-Member auf gleichem Wissensstand!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C4677AA-1263-C546-B88B-E09A37924FA0}"/>
              </a:ext>
            </a:extLst>
          </p:cNvPr>
          <p:cNvSpPr txBox="1"/>
          <p:nvPr/>
        </p:nvSpPr>
        <p:spPr>
          <a:xfrm>
            <a:off x="8796148" y="350798"/>
            <a:ext cx="31114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200" b="1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selfOrganized</a:t>
            </a:r>
            <a:endParaRPr lang="de-DE" sz="3200" b="1">
              <a:solidFill>
                <a:schemeClr val="tx1">
                  <a:lumMod val="75000"/>
                  <a:lumOff val="2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BF5CF499-11CC-754B-8167-02409EB1B43A}"/>
              </a:ext>
            </a:extLst>
          </p:cNvPr>
          <p:cNvSpPr txBox="1"/>
          <p:nvPr/>
        </p:nvSpPr>
        <p:spPr>
          <a:xfrm>
            <a:off x="2965708" y="3094586"/>
            <a:ext cx="2225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err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Github</a:t>
            </a:r>
            <a:r>
              <a:rPr lang="de-DE" sz="24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Basics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2A50BE3-6922-494F-9045-464E510A8109}"/>
              </a:ext>
            </a:extLst>
          </p:cNvPr>
          <p:cNvSpPr txBox="1"/>
          <p:nvPr/>
        </p:nvSpPr>
        <p:spPr>
          <a:xfrm>
            <a:off x="8131443" y="3043861"/>
            <a:ext cx="2209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err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Flutter</a:t>
            </a:r>
            <a:r>
              <a:rPr lang="de-DE" sz="24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Basics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191DFDA1-BE12-9045-B916-729DF6E6F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9835" y="4064767"/>
            <a:ext cx="1275217" cy="1275217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C3BF406C-4B45-2D42-BEEA-8F804B87E2E2}"/>
              </a:ext>
            </a:extLst>
          </p:cNvPr>
          <p:cNvSpPr txBox="1"/>
          <p:nvPr/>
        </p:nvSpPr>
        <p:spPr>
          <a:xfrm>
            <a:off x="3048770" y="4428836"/>
            <a:ext cx="1984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Agile Basics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749493E5-DEA2-2F48-93BF-E2A4F26452B3}"/>
              </a:ext>
            </a:extLst>
          </p:cNvPr>
          <p:cNvSpPr txBox="1"/>
          <p:nvPr/>
        </p:nvSpPr>
        <p:spPr>
          <a:xfrm>
            <a:off x="8127798" y="4414977"/>
            <a:ext cx="2508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err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Firebase</a:t>
            </a:r>
            <a:r>
              <a:rPr lang="de-DE" sz="24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Basics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5A467495-218E-1643-BD8E-944D776AE8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7635" y="4105809"/>
            <a:ext cx="793908" cy="1080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30EB5F5-8E65-D44E-8473-4BB8E3EEF5C8}"/>
              </a:ext>
            </a:extLst>
          </p:cNvPr>
          <p:cNvSpPr txBox="1"/>
          <p:nvPr/>
        </p:nvSpPr>
        <p:spPr>
          <a:xfrm>
            <a:off x="4479884" y="5858339"/>
            <a:ext cx="32322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6"/>
              </a:rPr>
              <a:t>Hier geht’s zum Bootcamp</a:t>
            </a:r>
            <a:endParaRPr lang="de-DE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922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DE182A-9281-3B49-AF97-8175C9500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19240" cy="1325563"/>
          </a:xfrm>
        </p:spPr>
        <p:txBody>
          <a:bodyPr>
            <a:normAutofit/>
          </a:bodyPr>
          <a:lstStyle/>
          <a:p>
            <a:r>
              <a:rPr lang="de-DE" sz="4800" b="1">
                <a:solidFill>
                  <a:schemeClr val="accent1"/>
                </a:solidFill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Code-</a:t>
            </a:r>
            <a:r>
              <a:rPr lang="de-DE" sz="4800" b="1" err="1">
                <a:solidFill>
                  <a:schemeClr val="accent1"/>
                </a:solidFill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Conventions</a:t>
            </a:r>
            <a:endParaRPr lang="de-DE" sz="4800" b="1">
              <a:solidFill>
                <a:schemeClr val="accent1"/>
              </a:solidFill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Inhaltsplatzhalter 4" descr="Laptop mit Telefon und Taschenrechner">
            <a:extLst>
              <a:ext uri="{FF2B5EF4-FFF2-40B4-BE49-F238E27FC236}">
                <a16:creationId xmlns:a16="http://schemas.microsoft.com/office/drawing/2014/main" id="{71EFFFFB-5D1B-5548-AEE1-E4508A59D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5291" y="3286918"/>
            <a:ext cx="3801269" cy="3801269"/>
          </a:xfr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B9D0BBFB-996C-4E4B-AB74-9023644244B5}"/>
              </a:ext>
            </a:extLst>
          </p:cNvPr>
          <p:cNvSpPr txBox="1"/>
          <p:nvPr/>
        </p:nvSpPr>
        <p:spPr>
          <a:xfrm>
            <a:off x="8796148" y="350798"/>
            <a:ext cx="30626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#</a:t>
            </a:r>
            <a:r>
              <a:rPr lang="de-DE" sz="3200" b="1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standardized</a:t>
            </a:r>
            <a:endParaRPr lang="de-DE" sz="3200" b="1">
              <a:solidFill>
                <a:schemeClr val="tx1">
                  <a:lumMod val="75000"/>
                  <a:lumOff val="2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0A158EF-1F5F-7D4B-8C41-E95DB08838ED}"/>
              </a:ext>
            </a:extLst>
          </p:cNvPr>
          <p:cNvSpPr txBox="1"/>
          <p:nvPr/>
        </p:nvSpPr>
        <p:spPr>
          <a:xfrm>
            <a:off x="859113" y="1788160"/>
            <a:ext cx="89734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Wir von </a:t>
            </a:r>
            <a:r>
              <a:rPr lang="de-DE" sz="2400" b="1" spc="300" err="1">
                <a:solidFill>
                  <a:schemeClr val="accent1"/>
                </a:solidFill>
                <a:latin typeface="Helvetica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Tale</a:t>
            </a:r>
            <a:r>
              <a:rPr lang="de-DE" sz="2400" b="1" spc="30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Time</a:t>
            </a:r>
            <a:r>
              <a:rPr lang="de-DE" sz="2400"/>
              <a:t> </a:t>
            </a:r>
            <a:r>
              <a:rPr lang="de-DE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leben strukturelle Qualität von Software. </a:t>
            </a:r>
          </a:p>
          <a:p>
            <a:r>
              <a:rPr lang="de-DE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Unsere Richtlinien umfassen allgemeine Programmierstandards </a:t>
            </a:r>
          </a:p>
          <a:p>
            <a:r>
              <a:rPr lang="de-DE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sowie Best Practices.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7B4DB35-9998-1E44-B2BC-AD1C7326AD2F}"/>
              </a:ext>
            </a:extLst>
          </p:cNvPr>
          <p:cNvSpPr txBox="1"/>
          <p:nvPr/>
        </p:nvSpPr>
        <p:spPr>
          <a:xfrm>
            <a:off x="5301443" y="4307840"/>
            <a:ext cx="53279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4"/>
              </a:rPr>
              <a:t>Unsere Code-</a:t>
            </a:r>
            <a:r>
              <a:rPr lang="de-DE" sz="2400" err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4"/>
              </a:rPr>
              <a:t>Conventions</a:t>
            </a:r>
            <a:r>
              <a:rPr lang="de-DE" sz="24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4"/>
              </a:rPr>
              <a:t> findest Du</a:t>
            </a:r>
          </a:p>
          <a:p>
            <a:r>
              <a:rPr lang="de-DE" sz="24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4"/>
              </a:rPr>
              <a:t>hier in unserem </a:t>
            </a:r>
            <a:r>
              <a:rPr lang="de-DE" sz="2400" err="1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4"/>
              </a:rPr>
              <a:t>Github</a:t>
            </a:r>
            <a:r>
              <a:rPr lang="de-DE" sz="240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8614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4CFD34-9B14-A741-9518-D7DF97EB3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b="1">
                <a:solidFill>
                  <a:schemeClr val="accent1"/>
                </a:solidFill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Warum </a:t>
            </a:r>
            <a:r>
              <a:rPr lang="de-DE" sz="4800" b="1" err="1">
                <a:solidFill>
                  <a:schemeClr val="accent1"/>
                </a:solidFill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Firebase</a:t>
            </a:r>
            <a:r>
              <a:rPr lang="de-DE" sz="4800" b="1">
                <a:solidFill>
                  <a:schemeClr val="accent1"/>
                </a:solidFill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?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51B32DF-A6A4-2F49-82C6-A32E6DE32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2441" y="3876590"/>
            <a:ext cx="474469" cy="645448"/>
          </a:xfrm>
          <a:prstGeom prst="rect">
            <a:avLst/>
          </a:prstGeom>
        </p:spPr>
      </p:pic>
      <p:pic>
        <p:nvPicPr>
          <p:cNvPr id="7" name="Grafik 6" descr="Smartphone mit einfarbiger Füllung">
            <a:extLst>
              <a:ext uri="{FF2B5EF4-FFF2-40B4-BE49-F238E27FC236}">
                <a16:creationId xmlns:a16="http://schemas.microsoft.com/office/drawing/2014/main" id="{82BCC5E8-BD88-5541-8226-5FBBE6856A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32744" y="5457355"/>
            <a:ext cx="548022" cy="54802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FB62B728-CF3D-154C-9558-4FC5F25D2E73}"/>
              </a:ext>
            </a:extLst>
          </p:cNvPr>
          <p:cNvSpPr txBox="1"/>
          <p:nvPr/>
        </p:nvSpPr>
        <p:spPr>
          <a:xfrm>
            <a:off x="3007696" y="5608513"/>
            <a:ext cx="666354" cy="221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Frontend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9AE4867-2EEC-DC45-9204-C35E774BFB36}"/>
              </a:ext>
            </a:extLst>
          </p:cNvPr>
          <p:cNvSpPr/>
          <p:nvPr/>
        </p:nvSpPr>
        <p:spPr>
          <a:xfrm>
            <a:off x="2532744" y="5408642"/>
            <a:ext cx="1612536" cy="645448"/>
          </a:xfrm>
          <a:prstGeom prst="rect">
            <a:avLst/>
          </a:prstGeom>
          <a:noFill/>
          <a:ln w="666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EA78D07-FC90-4C45-9B7B-A2F37999004B}"/>
              </a:ext>
            </a:extLst>
          </p:cNvPr>
          <p:cNvSpPr txBox="1"/>
          <p:nvPr/>
        </p:nvSpPr>
        <p:spPr>
          <a:xfrm>
            <a:off x="4943426" y="3959363"/>
            <a:ext cx="1092913" cy="3873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FirebaseUi</a:t>
            </a:r>
            <a:r>
              <a: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de-DE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Auth</a:t>
            </a:r>
            <a:endParaRPr lang="de-DE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de-DE" err="1">
                <a:solidFill>
                  <a:schemeClr val="bg2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Firebase</a:t>
            </a:r>
            <a:endParaRPr lang="de-DE">
              <a:solidFill>
                <a:schemeClr val="bg2">
                  <a:lumMod val="75000"/>
                </a:scheme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060E1ED-3ED8-A940-9159-D6E7EA4F4391}"/>
              </a:ext>
            </a:extLst>
          </p:cNvPr>
          <p:cNvSpPr/>
          <p:nvPr/>
        </p:nvSpPr>
        <p:spPr>
          <a:xfrm>
            <a:off x="4267706" y="3830320"/>
            <a:ext cx="2549654" cy="794441"/>
          </a:xfrm>
          <a:prstGeom prst="rect">
            <a:avLst/>
          </a:prstGeom>
          <a:noFill/>
          <a:ln w="666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13" name="Gewinkelte Verbindung 12">
            <a:extLst>
              <a:ext uri="{FF2B5EF4-FFF2-40B4-BE49-F238E27FC236}">
                <a16:creationId xmlns:a16="http://schemas.microsoft.com/office/drawing/2014/main" id="{89923500-4CF6-D142-9F91-01A9F95B1147}"/>
              </a:ext>
            </a:extLst>
          </p:cNvPr>
          <p:cNvCxnSpPr>
            <a:cxnSpLocks/>
            <a:stCxn id="11" idx="2"/>
            <a:endCxn id="9" idx="0"/>
          </p:cNvCxnSpPr>
          <p:nvPr/>
        </p:nvCxnSpPr>
        <p:spPr>
          <a:xfrm rot="5400000">
            <a:off x="4048833" y="3914941"/>
            <a:ext cx="783881" cy="220352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9F8AA9C3-5F54-8144-8638-1721D1FCDDF4}"/>
              </a:ext>
            </a:extLst>
          </p:cNvPr>
          <p:cNvSpPr txBox="1"/>
          <p:nvPr/>
        </p:nvSpPr>
        <p:spPr>
          <a:xfrm>
            <a:off x="3554668" y="4684676"/>
            <a:ext cx="590612" cy="221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>
                <a:solidFill>
                  <a:schemeClr val="accent1"/>
                </a:solidFill>
              </a:rPr>
              <a:t>ID Token</a:t>
            </a:r>
          </a:p>
        </p:txBody>
      </p:sp>
      <p:cxnSp>
        <p:nvCxnSpPr>
          <p:cNvPr id="21" name="Gewinkelte Verbindung 20">
            <a:extLst>
              <a:ext uri="{FF2B5EF4-FFF2-40B4-BE49-F238E27FC236}">
                <a16:creationId xmlns:a16="http://schemas.microsoft.com/office/drawing/2014/main" id="{C578798D-62B6-2D4D-AFFF-2253D1F308A1}"/>
              </a:ext>
            </a:extLst>
          </p:cNvPr>
          <p:cNvCxnSpPr>
            <a:cxnSpLocks/>
            <a:stCxn id="19" idx="2"/>
            <a:endCxn id="11" idx="0"/>
          </p:cNvCxnSpPr>
          <p:nvPr/>
        </p:nvCxnSpPr>
        <p:spPr>
          <a:xfrm rot="5400000">
            <a:off x="6348614" y="2319920"/>
            <a:ext cx="704319" cy="23164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4022E014-5FD5-F349-99EB-87E960D96A39}"/>
              </a:ext>
            </a:extLst>
          </p:cNvPr>
          <p:cNvGrpSpPr/>
          <p:nvPr/>
        </p:nvGrpSpPr>
        <p:grpSpPr>
          <a:xfrm>
            <a:off x="6584186" y="2331560"/>
            <a:ext cx="2549654" cy="794441"/>
            <a:chOff x="6563866" y="2545672"/>
            <a:chExt cx="2549654" cy="794441"/>
          </a:xfrm>
        </p:grpSpPr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CF0B719E-B2DD-D341-B6DB-D6E442DC825E}"/>
                </a:ext>
              </a:extLst>
            </p:cNvPr>
            <p:cNvSpPr/>
            <p:nvPr/>
          </p:nvSpPr>
          <p:spPr>
            <a:xfrm>
              <a:off x="6563866" y="2545672"/>
              <a:ext cx="2549654" cy="794441"/>
            </a:xfrm>
            <a:prstGeom prst="rect">
              <a:avLst/>
            </a:prstGeom>
            <a:noFill/>
            <a:ln w="666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46A18976-24F5-C149-8305-B041ECD078B3}"/>
                </a:ext>
              </a:extLst>
            </p:cNvPr>
            <p:cNvSpPr txBox="1"/>
            <p:nvPr/>
          </p:nvSpPr>
          <p:spPr>
            <a:xfrm>
              <a:off x="6563866" y="2604235"/>
              <a:ext cx="25496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Providers</a:t>
              </a:r>
            </a:p>
            <a:p>
              <a:r>
                <a:rPr lang="de-DE">
                  <a:solidFill>
                    <a:schemeClr val="bg2">
                      <a:lumMod val="75000"/>
                    </a:schemeClr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Google, Facebook, …</a:t>
              </a:r>
            </a:p>
          </p:txBody>
        </p:sp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D74202E9-3B59-4945-AA24-5543734C0516}"/>
              </a:ext>
            </a:extLst>
          </p:cNvPr>
          <p:cNvSpPr txBox="1"/>
          <p:nvPr/>
        </p:nvSpPr>
        <p:spPr>
          <a:xfrm>
            <a:off x="838200" y="1657180"/>
            <a:ext cx="5150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Auslagerung von komplizierten Diensten an </a:t>
            </a:r>
            <a:r>
              <a:rPr lang="de-DE" err="1"/>
              <a:t>Firebase</a:t>
            </a:r>
            <a:r>
              <a:rPr lang="de-DE"/>
              <a:t>.</a:t>
            </a:r>
          </a:p>
          <a:p>
            <a:r>
              <a:rPr lang="de-DE"/>
              <a:t>Bspw. Authentifizierung, Datenspeicher,…</a:t>
            </a:r>
          </a:p>
        </p:txBody>
      </p:sp>
    </p:spTree>
    <p:extLst>
      <p:ext uri="{BB962C8B-B14F-4D97-AF65-F5344CB8AC3E}">
        <p14:creationId xmlns:p14="http://schemas.microsoft.com/office/powerpoint/2010/main" val="1384433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7E1CD1-F9D5-AB43-8469-2BB6F4DFC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3924" y="365125"/>
            <a:ext cx="10515600" cy="1325563"/>
          </a:xfrm>
        </p:spPr>
        <p:txBody>
          <a:bodyPr/>
          <a:lstStyle/>
          <a:p>
            <a:r>
              <a:rPr lang="de-DE" sz="4800" b="1" err="1">
                <a:solidFill>
                  <a:schemeClr val="accent1"/>
                </a:solidFill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Flutter</a:t>
            </a:r>
            <a:endParaRPr lang="de-DE" sz="4800" b="1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6EFE42-41FF-8244-8257-7DF0A6B16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53639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de-DE" b="1">
                <a:cs typeface="Calibri"/>
              </a:rPr>
              <a:t>Cross Plattform Framework </a:t>
            </a:r>
            <a:r>
              <a:rPr lang="de-DE">
                <a:cs typeface="Calibri"/>
              </a:rPr>
              <a:t>von Google</a:t>
            </a:r>
            <a:endParaRPr lang="en-US"/>
          </a:p>
          <a:p>
            <a:pPr>
              <a:lnSpc>
                <a:spcPct val="150000"/>
              </a:lnSpc>
            </a:pPr>
            <a:r>
              <a:rPr lang="de-DE">
                <a:cs typeface="Calibri"/>
              </a:rPr>
              <a:t>Ein Mal Entwickeln -&gt; überall Nutzen</a:t>
            </a:r>
          </a:p>
          <a:p>
            <a:pPr lvl="1">
              <a:lnSpc>
                <a:spcPct val="150000"/>
              </a:lnSpc>
            </a:pPr>
            <a:r>
              <a:rPr lang="de-DE">
                <a:cs typeface="Calibri"/>
              </a:rPr>
              <a:t>Web, iOS, Android, Mac und Windows</a:t>
            </a:r>
          </a:p>
          <a:p>
            <a:pPr>
              <a:lnSpc>
                <a:spcPct val="150000"/>
              </a:lnSpc>
            </a:pPr>
            <a:r>
              <a:rPr lang="de-DE" b="1">
                <a:cs typeface="Calibri"/>
              </a:rPr>
              <a:t>Most </a:t>
            </a:r>
            <a:r>
              <a:rPr lang="de-DE" b="1" err="1">
                <a:cs typeface="Calibri"/>
              </a:rPr>
              <a:t>Loved</a:t>
            </a:r>
            <a:r>
              <a:rPr lang="de-DE" b="1">
                <a:cs typeface="Calibri"/>
              </a:rPr>
              <a:t> Framework,</a:t>
            </a:r>
            <a:r>
              <a:rPr lang="de-DE">
                <a:cs typeface="Calibri"/>
              </a:rPr>
              <a:t> laut Stack Overflow Survey 2021</a:t>
            </a:r>
            <a:endParaRPr lang="de-DE" b="1">
              <a:cs typeface="Calibri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A5274E1-0C2F-324A-A8A1-81941DFF2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87906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14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A picture containing text, different, van, screenshot&#10;&#10;Description automatically generated">
            <a:extLst>
              <a:ext uri="{FF2B5EF4-FFF2-40B4-BE49-F238E27FC236}">
                <a16:creationId xmlns:a16="http://schemas.microsoft.com/office/drawing/2014/main" id="{FD07BC57-5983-4FDA-A5CF-395B5E82A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3155" y="-21318"/>
            <a:ext cx="8210550" cy="3876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77E1CD1-F9D5-AB43-8469-2BB6F4DFC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3924" y="365125"/>
            <a:ext cx="10515600" cy="1325563"/>
          </a:xfrm>
        </p:spPr>
        <p:txBody>
          <a:bodyPr/>
          <a:lstStyle/>
          <a:p>
            <a:r>
              <a:rPr lang="de-DE" sz="4800" b="1">
                <a:solidFill>
                  <a:schemeClr val="accent1"/>
                </a:solidFill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Flutter</a:t>
            </a:r>
            <a:endParaRPr lang="de-DE" sz="4800" b="1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6EFE42-41FF-8244-8257-7DF0A6B16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84932" cy="435133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de-DE">
                <a:cs typeface="Calibri"/>
              </a:rPr>
              <a:t>Global Player nutzen Flutter um ihre Apps zu bauen.</a:t>
            </a:r>
            <a:endParaRPr lang="en-US"/>
          </a:p>
          <a:p>
            <a:pPr>
              <a:lnSpc>
                <a:spcPct val="150000"/>
              </a:lnSpc>
            </a:pPr>
            <a:r>
              <a:rPr lang="de-DE">
                <a:cs typeface="Calibri"/>
              </a:rPr>
              <a:t>BMW, eBay, Toyota, </a:t>
            </a:r>
            <a:r>
              <a:rPr lang="de-DE" err="1">
                <a:cs typeface="Calibri"/>
              </a:rPr>
              <a:t>Stadia</a:t>
            </a:r>
            <a:r>
              <a:rPr lang="de-DE">
                <a:cs typeface="Calibri"/>
              </a:rPr>
              <a:t>, und bald auch du!</a:t>
            </a:r>
            <a:endParaRPr lang="en-US"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>
                <a:cs typeface="Calibri"/>
              </a:rPr>
              <a:t>Mehr </a:t>
            </a:r>
            <a:r>
              <a:rPr lang="en-US" err="1">
                <a:cs typeface="Calibri"/>
              </a:rPr>
              <a:t>unter</a:t>
            </a:r>
            <a:r>
              <a:rPr lang="en-US">
                <a:cs typeface="Calibri"/>
              </a:rPr>
              <a:t> </a:t>
            </a:r>
            <a:r>
              <a:rPr lang="en-US">
                <a:cs typeface="Calibri"/>
                <a:hlinkClick r:id="rId3"/>
              </a:rPr>
              <a:t>Flutter Showcase</a:t>
            </a:r>
            <a:endParaRPr lang="de-DE">
              <a:cs typeface="Calibri"/>
            </a:endParaRPr>
          </a:p>
          <a:p>
            <a:endParaRPr lang="de-DE">
              <a:ea typeface="+mn-lt"/>
              <a:cs typeface="+mn-lt"/>
            </a:endParaRPr>
          </a:p>
          <a:p>
            <a:pPr marL="0" indent="0">
              <a:buNone/>
            </a:pPr>
            <a:r>
              <a:rPr lang="de-DE" i="1">
                <a:ea typeface="+mn-lt"/>
                <a:cs typeface="+mn-lt"/>
              </a:rPr>
              <a:t>“Flutter </a:t>
            </a:r>
            <a:r>
              <a:rPr lang="de-DE" i="1" err="1">
                <a:ea typeface="+mn-lt"/>
                <a:cs typeface="+mn-lt"/>
              </a:rPr>
              <a:t>has</a:t>
            </a:r>
            <a:r>
              <a:rPr lang="de-DE" i="1">
                <a:ea typeface="+mn-lt"/>
                <a:cs typeface="+mn-lt"/>
              </a:rPr>
              <a:t> not </a:t>
            </a:r>
            <a:r>
              <a:rPr lang="de-DE" i="1" err="1">
                <a:ea typeface="+mn-lt"/>
                <a:cs typeface="+mn-lt"/>
              </a:rPr>
              <a:t>only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met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our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expectations</a:t>
            </a:r>
            <a:br>
              <a:rPr lang="de-DE" i="1">
                <a:ea typeface="+mn-lt"/>
                <a:cs typeface="+mn-lt"/>
              </a:rPr>
            </a:br>
            <a:r>
              <a:rPr lang="de-DE" i="1">
                <a:ea typeface="+mn-lt"/>
                <a:cs typeface="+mn-lt"/>
              </a:rPr>
              <a:t> — </a:t>
            </a:r>
            <a:r>
              <a:rPr lang="de-DE" i="1" err="1">
                <a:ea typeface="+mn-lt"/>
                <a:cs typeface="+mn-lt"/>
              </a:rPr>
              <a:t>it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has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dramatically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exceeded</a:t>
            </a:r>
            <a:r>
              <a:rPr lang="de-DE" i="1">
                <a:ea typeface="+mn-lt"/>
                <a:cs typeface="+mn-lt"/>
              </a:rPr>
              <a:t> </a:t>
            </a:r>
            <a:r>
              <a:rPr lang="de-DE" i="1" err="1">
                <a:ea typeface="+mn-lt"/>
                <a:cs typeface="+mn-lt"/>
              </a:rPr>
              <a:t>them</a:t>
            </a:r>
            <a:r>
              <a:rPr lang="de-DE" i="1">
                <a:ea typeface="+mn-lt"/>
                <a:cs typeface="+mn-lt"/>
              </a:rPr>
              <a:t>.”</a:t>
            </a:r>
            <a:br>
              <a:rPr lang="de-DE" i="1">
                <a:ea typeface="+mn-lt"/>
                <a:cs typeface="+mn-lt"/>
              </a:rPr>
            </a:br>
            <a:r>
              <a:rPr lang="de-DE" sz="1800">
                <a:ea typeface="+mn-lt"/>
                <a:cs typeface="+mn-lt"/>
              </a:rPr>
              <a:t>Corey Sprague, Senior iOS Engineer, eBay</a:t>
            </a:r>
            <a:endParaRPr lang="de-DE" sz="1800" i="1">
              <a:cs typeface="Calibri"/>
            </a:endParaRPr>
          </a:p>
          <a:p>
            <a:endParaRPr lang="de-DE">
              <a:cs typeface="Calibri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A5274E1-0C2F-324A-A8A1-81941DFF2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87906"/>
            <a:ext cx="1080000" cy="1080000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F13EAA46-E983-4F14-9177-FEEB1631FB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6042" y="3650677"/>
            <a:ext cx="8585199" cy="51340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10" descr="Logo, icon&#10;&#10;Description automatically generated">
            <a:extLst>
              <a:ext uri="{FF2B5EF4-FFF2-40B4-BE49-F238E27FC236}">
                <a16:creationId xmlns:a16="http://schemas.microsoft.com/office/drawing/2014/main" id="{DB810169-C2DF-4395-AB6D-A2EC754516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4955" y="889069"/>
            <a:ext cx="1578634" cy="1578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1" descr="Logo&#10;&#10;Description automatically generated">
            <a:extLst>
              <a:ext uri="{FF2B5EF4-FFF2-40B4-BE49-F238E27FC236}">
                <a16:creationId xmlns:a16="http://schemas.microsoft.com/office/drawing/2014/main" id="{49A9305B-F9D8-41B2-8D1C-898A55DD34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76639" y="4142971"/>
            <a:ext cx="1521125" cy="15067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3602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HTW_Farben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8ACFA"/>
      </a:accent1>
      <a:accent2>
        <a:srgbClr val="B1CA34"/>
      </a:accent2>
      <a:accent3>
        <a:srgbClr val="E52C86"/>
      </a:accent3>
      <a:accent4>
        <a:srgbClr val="F6A824"/>
      </a:accent4>
      <a:accent5>
        <a:srgbClr val="F4D300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HTW_Farben">
    <a:dk1>
      <a:srgbClr val="000000"/>
    </a:dk1>
    <a:lt1>
      <a:srgbClr val="FFFFFF"/>
    </a:lt1>
    <a:dk2>
      <a:srgbClr val="44546A"/>
    </a:dk2>
    <a:lt2>
      <a:srgbClr val="E7E6E6"/>
    </a:lt2>
    <a:accent1>
      <a:srgbClr val="58ACFA"/>
    </a:accent1>
    <a:accent2>
      <a:srgbClr val="B1CA34"/>
    </a:accent2>
    <a:accent3>
      <a:srgbClr val="E52C86"/>
    </a:accent3>
    <a:accent4>
      <a:srgbClr val="F6A824"/>
    </a:accent4>
    <a:accent5>
      <a:srgbClr val="F4D300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HTW_Farben">
    <a:dk1>
      <a:srgbClr val="000000"/>
    </a:dk1>
    <a:lt1>
      <a:srgbClr val="FFFFFF"/>
    </a:lt1>
    <a:dk2>
      <a:srgbClr val="44546A"/>
    </a:dk2>
    <a:lt2>
      <a:srgbClr val="E7E6E6"/>
    </a:lt2>
    <a:accent1>
      <a:srgbClr val="58ACFA"/>
    </a:accent1>
    <a:accent2>
      <a:srgbClr val="B1CA34"/>
    </a:accent2>
    <a:accent3>
      <a:srgbClr val="E52C86"/>
    </a:accent3>
    <a:accent4>
      <a:srgbClr val="F6A824"/>
    </a:accent4>
    <a:accent5>
      <a:srgbClr val="F4D300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HTW_Farben">
    <a:dk1>
      <a:srgbClr val="000000"/>
    </a:dk1>
    <a:lt1>
      <a:srgbClr val="FFFFFF"/>
    </a:lt1>
    <a:dk2>
      <a:srgbClr val="44546A"/>
    </a:dk2>
    <a:lt2>
      <a:srgbClr val="E7E6E6"/>
    </a:lt2>
    <a:accent1>
      <a:srgbClr val="58ACFA"/>
    </a:accent1>
    <a:accent2>
      <a:srgbClr val="B1CA34"/>
    </a:accent2>
    <a:accent3>
      <a:srgbClr val="E52C86"/>
    </a:accent3>
    <a:accent4>
      <a:srgbClr val="F6A824"/>
    </a:accent4>
    <a:accent5>
      <a:srgbClr val="F4D300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425</Words>
  <Application>Microsoft Macintosh PowerPoint</Application>
  <PresentationFormat>Breitbild</PresentationFormat>
  <Paragraphs>86</Paragraphs>
  <Slides>11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Neue</vt:lpstr>
      <vt:lpstr>Office</vt:lpstr>
      <vt:lpstr>TaleTime</vt:lpstr>
      <vt:lpstr>Was ist TaleTime? </vt:lpstr>
      <vt:lpstr>Folgende Features wollen wir umsetzen</vt:lpstr>
      <vt:lpstr>Was lernst Du während des Projekts? </vt:lpstr>
      <vt:lpstr>Bootcamp</vt:lpstr>
      <vt:lpstr>Code-Conventions</vt:lpstr>
      <vt:lpstr>Warum Firebase?</vt:lpstr>
      <vt:lpstr>Flutter</vt:lpstr>
      <vt:lpstr>Flutter</vt:lpstr>
      <vt:lpstr>Flutter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Alexander Stolz</dc:creator>
  <cp:lastModifiedBy>Alexander Stolz</cp:lastModifiedBy>
  <cp:revision>2</cp:revision>
  <dcterms:created xsi:type="dcterms:W3CDTF">2022-01-29T11:05:57Z</dcterms:created>
  <dcterms:modified xsi:type="dcterms:W3CDTF">2022-02-22T13:11:12Z</dcterms:modified>
</cp:coreProperties>
</file>

<file path=docProps/thumbnail.jpeg>
</file>